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19" r:id="rId2"/>
    <p:sldId id="376" r:id="rId3"/>
    <p:sldId id="392" r:id="rId4"/>
    <p:sldId id="403" r:id="rId5"/>
    <p:sldId id="405" r:id="rId6"/>
    <p:sldId id="390" r:id="rId7"/>
    <p:sldId id="386" r:id="rId8"/>
    <p:sldId id="380" r:id="rId9"/>
    <p:sldId id="401" r:id="rId10"/>
    <p:sldId id="404" r:id="rId11"/>
    <p:sldId id="388" r:id="rId12"/>
    <p:sldId id="398" r:id="rId13"/>
  </p:sldIdLst>
  <p:sldSz cx="9144000" cy="6858000" type="screen4x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64" d="100"/>
          <a:sy n="64" d="100"/>
        </p:scale>
        <p:origin x="-612" y="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64FEF5-36E7-4255-BEB7-4515B59ECD7B}" type="datetimeFigureOut">
              <a:rPr lang="de-DE" smtClean="0"/>
              <a:pPr/>
              <a:t>29.10.2013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26067A-9C15-4FF1-98E3-2E21D0295C22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535841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FE151-65AC-4043-BEB6-82D2E0557977}" type="datetime1">
              <a:rPr lang="de-DE" smtClean="0"/>
              <a:pPr/>
              <a:t>29.10.2013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Subsidies and Transnational Value Chains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6F583-945D-4AB1-9464-64D6D4638BB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DDD69-0365-4149-96CB-6FD3977A4B7C}" type="datetime1">
              <a:rPr lang="de-DE" smtClean="0"/>
              <a:pPr/>
              <a:t>29.10.2013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Subsidies and Transnational Value Chains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6F583-945D-4AB1-9464-64D6D4638BB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03CAC-7D8C-40F0-8C9E-BE9F55779F1B}" type="datetime1">
              <a:rPr lang="de-DE" smtClean="0"/>
              <a:pPr/>
              <a:t>29.10.2013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Subsidies and Transnational Value Chains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6F583-945D-4AB1-9464-64D6D4638BB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473229"/>
            <a:ext cx="2133600" cy="268139"/>
          </a:xfrm>
        </p:spPr>
        <p:txBody>
          <a:bodyPr/>
          <a:lstStyle>
            <a:lvl1pPr>
              <a:defRPr sz="1000"/>
            </a:lvl1pPr>
          </a:lstStyle>
          <a:p>
            <a:fld id="{373BA897-8837-49E9-A459-82A1D6525E67}" type="datetime1">
              <a:rPr lang="de-DE" smtClean="0"/>
              <a:pPr/>
              <a:t>29.10.2013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2000" y="6473229"/>
            <a:ext cx="3096000" cy="268139"/>
          </a:xfrm>
        </p:spPr>
        <p:txBody>
          <a:bodyPr/>
          <a:lstStyle>
            <a:lvl1pPr>
              <a:defRPr sz="1000"/>
            </a:lvl1pPr>
          </a:lstStyle>
          <a:p>
            <a:r>
              <a:rPr lang="en-GB" smtClean="0"/>
              <a:t>Subsidies and Transnational Value Chains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473229"/>
            <a:ext cx="2133600" cy="268139"/>
          </a:xfrm>
        </p:spPr>
        <p:txBody>
          <a:bodyPr/>
          <a:lstStyle>
            <a:lvl1pPr>
              <a:defRPr sz="1000"/>
            </a:lvl1pPr>
          </a:lstStyle>
          <a:p>
            <a:fld id="{BC46F583-945D-4AB1-9464-64D6D4638BB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D9DDC-C5F8-4186-A804-62AA8F97F4FF}" type="datetime1">
              <a:rPr lang="de-DE" smtClean="0"/>
              <a:pPr/>
              <a:t>29.10.2013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Subsidies and Transnational Value Chains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6F583-945D-4AB1-9464-64D6D4638BB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CE04D-BD47-4D62-8919-B5E91CECA436}" type="datetime1">
              <a:rPr lang="de-DE" smtClean="0"/>
              <a:pPr/>
              <a:t>29.10.2013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Subsidies and Transnational Value Chains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6F583-945D-4AB1-9464-64D6D4638BB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EBF5-D9F7-419E-8DAB-92563CE7244D}" type="datetime1">
              <a:rPr lang="de-DE" smtClean="0"/>
              <a:pPr/>
              <a:t>29.10.2013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Subsidies and Transnational Value Chains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6F583-945D-4AB1-9464-64D6D4638BB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B36B7-ABD2-48C2-9EDA-37C223FAC394}" type="datetime1">
              <a:rPr lang="de-DE" smtClean="0"/>
              <a:pPr/>
              <a:t>29.10.2013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Subsidies and Transnational Value Chains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6F583-945D-4AB1-9464-64D6D4638BB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A832F-CF76-440D-A031-5BD996681C69}" type="datetime1">
              <a:rPr lang="de-DE" smtClean="0"/>
              <a:pPr/>
              <a:t>29.10.2013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Subsidies and Transnational Value Chains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6F583-945D-4AB1-9464-64D6D4638BB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A4C1-CD69-46A0-A494-15D006BD6117}" type="datetime1">
              <a:rPr lang="de-DE" smtClean="0"/>
              <a:pPr/>
              <a:t>29.10.2013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Subsidies and Transnational Value Chains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6F583-945D-4AB1-9464-64D6D4638BB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D6AE-77B6-449A-9CD7-5D784084B14F}" type="datetime1">
              <a:rPr lang="de-DE" smtClean="0"/>
              <a:pPr/>
              <a:t>29.10.2013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Subsidies and Transnational Value Chains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6F583-945D-4AB1-9464-64D6D4638BB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AF092-8A50-46B2-AF7F-B2764F472E36}" type="datetime1">
              <a:rPr lang="de-DE" smtClean="0"/>
              <a:pPr/>
              <a:t>29.10.2013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32000" y="6356350"/>
            <a:ext cx="3096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Subsidies and Transnational Value Chains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6F583-945D-4AB1-9464-64D6D4638BBF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Abgerundetes Rechteck 6"/>
          <p:cNvSpPr/>
          <p:nvPr userDrawn="1"/>
        </p:nvSpPr>
        <p:spPr>
          <a:xfrm>
            <a:off x="467544" y="260648"/>
            <a:ext cx="8208912" cy="1152128"/>
          </a:xfrm>
          <a:prstGeom prst="roundRect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hf hdr="0"/>
  <p:txStyles>
    <p:titleStyle>
      <a:lvl1pPr algn="ctr" defTabSz="914400" rtl="0" eaLnBrk="1" latinLnBrk="0" hangingPunct="1">
        <a:spcBef>
          <a:spcPct val="0"/>
        </a:spcBef>
        <a:buNone/>
        <a:defRPr sz="3200" b="1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13"/>
          <p:cNvSpPr>
            <a:spLocks noGrp="1"/>
          </p:cNvSpPr>
          <p:nvPr>
            <p:ph type="ctrTitle"/>
          </p:nvPr>
        </p:nvSpPr>
        <p:spPr>
          <a:xfrm>
            <a:off x="0" y="2607047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Subsidies </a:t>
            </a:r>
            <a:r>
              <a:rPr lang="en-GB" dirty="0"/>
              <a:t>and Transnational Value Chains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in </a:t>
            </a:r>
            <a:r>
              <a:rPr lang="en-GB" dirty="0"/>
              <a:t>Photovoltaic Industries</a:t>
            </a:r>
            <a:br>
              <a:rPr lang="en-GB" dirty="0"/>
            </a:br>
            <a:endParaRPr lang="en-US" dirty="0" smtClean="0"/>
          </a:p>
        </p:txBody>
      </p:sp>
      <p:sp>
        <p:nvSpPr>
          <p:cNvPr id="15" name="Untertitel 14"/>
          <p:cNvSpPr>
            <a:spLocks noGrp="1"/>
          </p:cNvSpPr>
          <p:nvPr>
            <p:ph type="subTitle" idx="1"/>
          </p:nvPr>
        </p:nvSpPr>
        <p:spPr>
          <a:xfrm>
            <a:off x="1371600" y="4581128"/>
            <a:ext cx="6400800" cy="1057672"/>
          </a:xfrm>
        </p:spPr>
        <p:txBody>
          <a:bodyPr>
            <a:normAutofit/>
          </a:bodyPr>
          <a:lstStyle/>
          <a:p>
            <a:pPr lvl="0" algn="r"/>
            <a:r>
              <a:rPr lang="de-DE" sz="1800" dirty="0" smtClean="0">
                <a:solidFill>
                  <a:schemeClr val="tx1"/>
                </a:solidFill>
                <a:latin typeface="+mj-lt"/>
              </a:rPr>
              <a:t>Martin Klein &amp; Claudia Meier</a:t>
            </a:r>
            <a:br>
              <a:rPr lang="de-DE" sz="1800" dirty="0" smtClean="0">
                <a:solidFill>
                  <a:schemeClr val="tx1"/>
                </a:solidFill>
                <a:latin typeface="+mj-lt"/>
              </a:rPr>
            </a:br>
            <a:r>
              <a:rPr lang="de-DE" sz="1800" dirty="0" smtClean="0">
                <a:solidFill>
                  <a:schemeClr val="tx1"/>
                </a:solidFill>
                <a:latin typeface="+mj-lt"/>
              </a:rPr>
              <a:t> International Economics</a:t>
            </a:r>
            <a:br>
              <a:rPr lang="de-DE" sz="1800" dirty="0" smtClean="0">
                <a:solidFill>
                  <a:schemeClr val="tx1"/>
                </a:solidFill>
                <a:latin typeface="+mj-lt"/>
              </a:rPr>
            </a:br>
            <a:r>
              <a:rPr lang="de-DE" sz="1800" dirty="0" smtClean="0">
                <a:solidFill>
                  <a:schemeClr val="tx1"/>
                </a:solidFill>
                <a:latin typeface="+mj-lt"/>
              </a:rPr>
              <a:t>Martin-Luther-Universität Halle-Wittenberg, Germany</a:t>
            </a:r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2144F-8673-496A-9648-DAE7A2DB88DF}" type="datetime1">
              <a:rPr lang="de-DE" smtClean="0"/>
              <a:pPr/>
              <a:t>29.10.2013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Subsidies and Transnational Value Chains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6F583-945D-4AB1-9464-64D6D4638BBF}" type="slidenum">
              <a:rPr lang="de-DE" smtClean="0"/>
              <a:pPr/>
              <a:t>1</a:t>
            </a:fld>
            <a:endParaRPr lang="de-DE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6896" y="0"/>
            <a:ext cx="9150896" cy="2048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Abgerundetes Rechteck 7"/>
          <p:cNvSpPr/>
          <p:nvPr/>
        </p:nvSpPr>
        <p:spPr>
          <a:xfrm>
            <a:off x="-252536" y="-1035496"/>
            <a:ext cx="9649072" cy="3096344"/>
          </a:xfrm>
          <a:prstGeom prst="roundRect">
            <a:avLst/>
          </a:prstGeom>
          <a:noFill/>
          <a:ln w="1905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Abgerundetes Rechteck 8"/>
          <p:cNvSpPr/>
          <p:nvPr/>
        </p:nvSpPr>
        <p:spPr>
          <a:xfrm>
            <a:off x="179512" y="2564904"/>
            <a:ext cx="8784976" cy="1512168"/>
          </a:xfrm>
          <a:prstGeom prst="roundRect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Abgerundetes Rechteck 10"/>
          <p:cNvSpPr/>
          <p:nvPr/>
        </p:nvSpPr>
        <p:spPr>
          <a:xfrm>
            <a:off x="539552" y="4437112"/>
            <a:ext cx="8064896" cy="1224136"/>
          </a:xfrm>
          <a:prstGeom prst="roundRect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99592" y="4581128"/>
            <a:ext cx="1728192" cy="892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Selected Results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National support schemes for clean technologies</a:t>
            </a:r>
          </a:p>
          <a:p>
            <a:pPr lvl="1"/>
            <a:r>
              <a:rPr lang="en-US" dirty="0" smtClean="0"/>
              <a:t>guided by globally agreed goals </a:t>
            </a:r>
          </a:p>
          <a:p>
            <a:pPr lvl="1"/>
            <a:r>
              <a:rPr lang="en-US" dirty="0" smtClean="0"/>
              <a:t>reoriented towards performance measures that include environmental quality instead of conventional measures of production or value added </a:t>
            </a:r>
          </a:p>
          <a:p>
            <a:r>
              <a:rPr lang="en-US" dirty="0" smtClean="0"/>
              <a:t>WTO trade protection instruments</a:t>
            </a:r>
          </a:p>
          <a:p>
            <a:pPr lvl="1"/>
            <a:r>
              <a:rPr lang="en-US" dirty="0" smtClean="0"/>
              <a:t>focus on trade in value added </a:t>
            </a:r>
          </a:p>
          <a:p>
            <a:pPr lvl="1"/>
            <a:r>
              <a:rPr lang="en-US" dirty="0" smtClean="0"/>
              <a:t>and on effective (net) injury in the relevant markets</a:t>
            </a:r>
          </a:p>
          <a:p>
            <a:pPr lvl="1"/>
            <a:r>
              <a:rPr lang="en-US" smtClean="0"/>
              <a:t>And  should incorporate </a:t>
            </a:r>
            <a:r>
              <a:rPr lang="en-US" dirty="0" smtClean="0"/>
              <a:t>environmental equality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F3F00-ED4E-4019-B195-59D1DB511D69}" type="datetime1">
              <a:rPr lang="de-DE" smtClean="0"/>
              <a:pPr/>
              <a:t>29.10.2013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Subsidies and Transnational Value Chains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6F583-945D-4AB1-9464-64D6D4638BB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3096727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1C11C-A864-4DA7-A5D1-63F663AD41A9}" type="datetime1">
              <a:rPr lang="de-DE" smtClean="0"/>
              <a:pPr/>
              <a:t>29.10.2013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Subsidies and Transnational Value Chains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6F583-945D-4AB1-9464-64D6D4638BBF}" type="slidenum">
              <a:rPr lang="de-DE" smtClean="0"/>
              <a:pPr/>
              <a:t>11</a:t>
            </a:fld>
            <a:endParaRPr lang="de-DE" dirty="0"/>
          </a:p>
        </p:txBody>
      </p:sp>
      <p:sp>
        <p:nvSpPr>
          <p:cNvPr id="14" name="Titel 13"/>
          <p:cNvSpPr>
            <a:spLocks noGrp="1"/>
          </p:cNvSpPr>
          <p:nvPr>
            <p:ph type="ctrTitle" idx="4294967295"/>
          </p:nvPr>
        </p:nvSpPr>
        <p:spPr>
          <a:xfrm>
            <a:off x="539552" y="3356992"/>
            <a:ext cx="8064896" cy="1511796"/>
          </a:xfrm>
        </p:spPr>
        <p:txBody>
          <a:bodyPr>
            <a:normAutofit/>
          </a:bodyPr>
          <a:lstStyle/>
          <a:p>
            <a:r>
              <a:rPr lang="en-US" dirty="0" smtClean="0"/>
              <a:t>Thank you for your attention!</a:t>
            </a:r>
            <a:endParaRPr lang="en-US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6896" y="0"/>
            <a:ext cx="9150896" cy="2048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Abgerundetes Rechteck 7"/>
          <p:cNvSpPr/>
          <p:nvPr/>
        </p:nvSpPr>
        <p:spPr>
          <a:xfrm>
            <a:off x="-252536" y="-1035496"/>
            <a:ext cx="9649072" cy="3096344"/>
          </a:xfrm>
          <a:prstGeom prst="roundRect">
            <a:avLst/>
          </a:prstGeom>
          <a:noFill/>
          <a:ln w="1905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Abgerundetes Rechteck 8"/>
          <p:cNvSpPr/>
          <p:nvPr/>
        </p:nvSpPr>
        <p:spPr>
          <a:xfrm>
            <a:off x="539552" y="3429000"/>
            <a:ext cx="8064896" cy="1512168"/>
          </a:xfrm>
          <a:prstGeom prst="roundRect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b="1" dirty="0" smtClean="0"/>
              <a:t>IEA</a:t>
            </a:r>
            <a:r>
              <a:rPr lang="de-DE" dirty="0" smtClean="0"/>
              <a:t> (2012), </a:t>
            </a:r>
            <a:r>
              <a:rPr lang="en-GB" dirty="0"/>
              <a:t>World Energy Outlook </a:t>
            </a:r>
            <a:r>
              <a:rPr lang="en-GB" dirty="0" smtClean="0"/>
              <a:t>2012, released </a:t>
            </a:r>
            <a:r>
              <a:rPr lang="en-GB" dirty="0"/>
              <a:t>on 12 November </a:t>
            </a:r>
            <a:r>
              <a:rPr lang="en-GB" dirty="0" smtClean="0"/>
              <a:t>, 2012, Paris.</a:t>
            </a:r>
          </a:p>
          <a:p>
            <a:r>
              <a:rPr lang="de-DE" b="1" dirty="0" smtClean="0"/>
              <a:t>Karlsson-</a:t>
            </a:r>
            <a:r>
              <a:rPr lang="de-DE" b="1" dirty="0" err="1" smtClean="0"/>
              <a:t>Vinkhuyzen</a:t>
            </a:r>
            <a:r>
              <a:rPr lang="de-DE" b="1" dirty="0" smtClean="0"/>
              <a:t>, S. </a:t>
            </a:r>
            <a:r>
              <a:rPr lang="de-DE" dirty="0" smtClean="0"/>
              <a:t>et al. (2013), Global governance for sustainable energy: The contribution of a global public goods approach, Ecological Economics, Volume 83, p. 11-18.</a:t>
            </a:r>
            <a:endParaRPr lang="en-GB" dirty="0" smtClean="0"/>
          </a:p>
          <a:p>
            <a:r>
              <a:rPr lang="de-DE" b="1" dirty="0" smtClean="0"/>
              <a:t>Maurer, A. </a:t>
            </a:r>
            <a:r>
              <a:rPr lang="de-DE" dirty="0" smtClean="0"/>
              <a:t>(2011), </a:t>
            </a:r>
            <a:r>
              <a:rPr lang="en-GB" dirty="0"/>
              <a:t>MADE IN THE </a:t>
            </a:r>
            <a:r>
              <a:rPr lang="en-GB" dirty="0" smtClean="0"/>
              <a:t>WORLD, Trade </a:t>
            </a:r>
            <a:r>
              <a:rPr lang="en-GB" dirty="0"/>
              <a:t>in value added: what is the country of origin in an interconnected world</a:t>
            </a:r>
            <a:r>
              <a:rPr lang="en-GB" dirty="0" smtClean="0"/>
              <a:t>?. </a:t>
            </a:r>
          </a:p>
          <a:p>
            <a:r>
              <a:rPr lang="de-DE" b="1" dirty="0" smtClean="0"/>
              <a:t>Stiglitz, J. E. </a:t>
            </a:r>
            <a:r>
              <a:rPr lang="de-DE" dirty="0" smtClean="0"/>
              <a:t>et al. (2009), </a:t>
            </a:r>
            <a:r>
              <a:rPr lang="en-GB" dirty="0"/>
              <a:t>Report by the Commission on </a:t>
            </a:r>
            <a:r>
              <a:rPr lang="en-GB" dirty="0" smtClean="0"/>
              <a:t>the Measurement </a:t>
            </a:r>
            <a:r>
              <a:rPr lang="en-GB" dirty="0"/>
              <a:t>of </a:t>
            </a:r>
            <a:r>
              <a:rPr lang="en-GB" dirty="0" smtClean="0"/>
              <a:t>Economic Performance </a:t>
            </a:r>
            <a:r>
              <a:rPr lang="en-GB" dirty="0"/>
              <a:t>and Social </a:t>
            </a:r>
            <a:r>
              <a:rPr lang="en-GB" dirty="0" smtClean="0"/>
              <a:t>Progress. </a:t>
            </a:r>
            <a:endParaRPr lang="de-DE" dirty="0" smtClean="0"/>
          </a:p>
          <a:p>
            <a:r>
              <a:rPr lang="de-DE" sz="3100" b="1" dirty="0"/>
              <a:t>UNCTAD</a:t>
            </a:r>
            <a:r>
              <a:rPr lang="de-DE" sz="3100" dirty="0"/>
              <a:t> (2013), </a:t>
            </a:r>
            <a:r>
              <a:rPr lang="en-GB" sz="3100" dirty="0"/>
              <a:t>World Investment Report, Global Value Chains: Investment and Trade for Development</a:t>
            </a:r>
            <a:r>
              <a:rPr lang="en-GB" sz="3100" dirty="0" smtClean="0"/>
              <a:t>.</a:t>
            </a:r>
          </a:p>
          <a:p>
            <a:r>
              <a:rPr lang="de-DE" sz="3100" b="1" dirty="0" err="1" smtClean="0"/>
              <a:t>Yaeger</a:t>
            </a:r>
            <a:r>
              <a:rPr lang="de-DE" sz="3100" b="1" dirty="0" smtClean="0"/>
              <a:t>, C. </a:t>
            </a:r>
            <a:r>
              <a:rPr lang="de-DE" sz="3100" dirty="0" smtClean="0"/>
              <a:t>(2006), The Value of Benchmarking, Benchmark Consulting International, Atlanta. </a:t>
            </a:r>
            <a:endParaRPr lang="en-GB" sz="3100" dirty="0"/>
          </a:p>
          <a:p>
            <a:endParaRPr lang="en-GB" sz="3100" dirty="0"/>
          </a:p>
          <a:p>
            <a:endParaRPr lang="de-DE" dirty="0" smtClean="0"/>
          </a:p>
          <a:p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F3F00-ED4E-4019-B195-59D1DB511D69}" type="datetime1">
              <a:rPr lang="de-DE" smtClean="0"/>
              <a:pPr/>
              <a:t>29.10.2013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Subsidies and Transnational Value Chains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6F583-945D-4AB1-9464-64D6D4638BB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622111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2013 EU-China trade dispute for solar technology</a:t>
            </a:r>
          </a:p>
          <a:p>
            <a:r>
              <a:rPr lang="en-US" dirty="0" smtClean="0"/>
              <a:t>The need for cooperation and coordination on the international level </a:t>
            </a:r>
          </a:p>
          <a:p>
            <a:r>
              <a:rPr lang="en-US" dirty="0" smtClean="0"/>
              <a:t>Building blocks:</a:t>
            </a:r>
          </a:p>
          <a:p>
            <a:pPr lvl="1"/>
            <a:r>
              <a:rPr lang="en-US" dirty="0" smtClean="0"/>
              <a:t>Global public goods</a:t>
            </a:r>
          </a:p>
          <a:p>
            <a:pPr lvl="1"/>
            <a:r>
              <a:rPr lang="en-US" dirty="0" smtClean="0"/>
              <a:t>Green National Accounts</a:t>
            </a:r>
          </a:p>
          <a:p>
            <a:pPr lvl="1"/>
            <a:r>
              <a:rPr lang="en-US" dirty="0" smtClean="0"/>
              <a:t>Made in the World</a:t>
            </a:r>
          </a:p>
          <a:p>
            <a:r>
              <a:rPr lang="en-US" dirty="0" smtClean="0"/>
              <a:t>Benchmark Cycle</a:t>
            </a:r>
          </a:p>
          <a:p>
            <a:r>
              <a:rPr lang="en-US" dirty="0" smtClean="0"/>
              <a:t>Conclusion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BBE45-B8FF-4FF3-853E-B0E1AE73C59C}" type="datetime1">
              <a:rPr lang="de-DE" smtClean="0"/>
              <a:pPr/>
              <a:t>29.10.2013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Subsidies and Transnational Value Chains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6F583-945D-4AB1-9464-64D6D4638BB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2616633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EU-China Solar Technology Trade Dispute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Initiative of ProSun </a:t>
            </a:r>
            <a:r>
              <a:rPr lang="en-US" dirty="0" smtClean="0"/>
              <a:t>(European Industry Association): Anti-dumping investigation against Chinese manufacturers of PV cells </a:t>
            </a:r>
            <a:r>
              <a:rPr lang="de-DE" dirty="0" smtClean="0"/>
              <a:t>&amp;</a:t>
            </a:r>
            <a:r>
              <a:rPr lang="en-US" dirty="0" smtClean="0"/>
              <a:t> PV panels</a:t>
            </a:r>
          </a:p>
          <a:p>
            <a:r>
              <a:rPr lang="en-US" dirty="0" smtClean="0"/>
              <a:t>Anti-dumping tariffs of up to 80 % were threatened</a:t>
            </a:r>
          </a:p>
          <a:p>
            <a:r>
              <a:rPr lang="en-US" b="1" dirty="0" smtClean="0"/>
              <a:t>Last minute compromise </a:t>
            </a:r>
            <a:r>
              <a:rPr lang="en-US" dirty="0" smtClean="0"/>
              <a:t>in July negotiated a </a:t>
            </a:r>
            <a:r>
              <a:rPr lang="en-US" b="1" dirty="0" smtClean="0"/>
              <a:t>minimum price </a:t>
            </a:r>
            <a:r>
              <a:rPr lang="en-US" dirty="0" smtClean="0"/>
              <a:t>for Chinese exports of PV cells &amp; panels to European Union and a </a:t>
            </a:r>
            <a:r>
              <a:rPr lang="en-US" b="1" dirty="0" smtClean="0"/>
              <a:t>maximal quantity</a:t>
            </a:r>
            <a:r>
              <a:rPr lang="en-US" dirty="0" smtClean="0"/>
              <a:t>. 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44548-A695-459E-A0F1-2F66D45E6E5B}" type="datetime1">
              <a:rPr lang="de-DE" smtClean="0"/>
              <a:pPr/>
              <a:t>29.10.2013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Subsidies and Transnational Value Chains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6F583-945D-4AB1-9464-64D6D4638BB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2616633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What's Wrong with World Trade Rules?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781128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Problems linked </a:t>
            </a:r>
            <a:r>
              <a:rPr lang="en-US" dirty="0" smtClean="0"/>
              <a:t>to the EU-China solar trade dispute </a:t>
            </a:r>
          </a:p>
          <a:p>
            <a:r>
              <a:rPr lang="en-US" b="1" dirty="0" smtClean="0"/>
              <a:t>Underlying issue: Pervasive subsidies in clean energy industries</a:t>
            </a:r>
          </a:p>
          <a:p>
            <a:r>
              <a:rPr lang="en-US" b="1" dirty="0" smtClean="0"/>
              <a:t>Subsidies are unlikely to go away</a:t>
            </a:r>
          </a:p>
          <a:p>
            <a:pPr lvl="1"/>
            <a:r>
              <a:rPr lang="en-US" dirty="0" smtClean="0"/>
              <a:t>clean energy industries are paradigmatic for many other innovative industries</a:t>
            </a:r>
          </a:p>
          <a:p>
            <a:r>
              <a:rPr lang="en-US" dirty="0" smtClean="0"/>
              <a:t>Conclusion</a:t>
            </a:r>
          </a:p>
          <a:p>
            <a:pPr lvl="1"/>
            <a:r>
              <a:rPr lang="en-US" dirty="0" smtClean="0"/>
              <a:t>In a world where all trading partners subsidize and will continue to do so, all exporters become vulnerable to trade defense measures initiated by others.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44548-A695-459E-A0F1-2F66D45E6E5B}" type="datetime1">
              <a:rPr lang="en-US" smtClean="0"/>
              <a:pPr/>
              <a:t>10/29/2013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Subsidies and Transnational Value Chains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6F583-945D-4AB1-9464-64D6D4638BB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2616633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Needed: International Coordination of Clean Energy Subsidies 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If national subsidy policies will not disappear and will probably expand further, what is needed is a new approach to clean energy subsidization</a:t>
            </a:r>
          </a:p>
          <a:p>
            <a:r>
              <a:rPr lang="en-US" dirty="0" smtClean="0"/>
              <a:t>Could this be done by or under WTO?</a:t>
            </a:r>
          </a:p>
          <a:p>
            <a:pPr lvl="1"/>
            <a:r>
              <a:rPr lang="en-US" dirty="0" smtClean="0"/>
              <a:t>WTO rules envisage none of this</a:t>
            </a:r>
          </a:p>
          <a:p>
            <a:pPr lvl="1"/>
            <a:r>
              <a:rPr lang="en-US" dirty="0" smtClean="0"/>
              <a:t>Relevant WTO procedures cannot incorporate coordination </a:t>
            </a:r>
          </a:p>
          <a:p>
            <a:pPr lvl="1"/>
            <a:r>
              <a:rPr lang="en-US" dirty="0" smtClean="0"/>
              <a:t>Current trade rounds not able to address this issue</a:t>
            </a:r>
          </a:p>
          <a:p>
            <a:r>
              <a:rPr lang="en-US" b="1" dirty="0" smtClean="0"/>
              <a:t>Coordination of clean energy subsidies: how to get there?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44548-A695-459E-A0F1-2F66D45E6E5B}" type="datetime1">
              <a:rPr lang="en-US" smtClean="0"/>
              <a:pPr/>
              <a:t>10/29/2013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Subsidies and Transnational Value Chains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6F583-945D-4AB1-9464-64D6D4638BB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2616633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Back-of-the-Envelope Sketch of the Argument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BDB33-A86A-4377-B687-B80C1AE8B560}" type="datetime1">
              <a:rPr lang="de-DE" smtClean="0"/>
              <a:pPr/>
              <a:t>29.10.2013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Subsidies and Transnational Value Chains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6F583-945D-4AB1-9464-64D6D4638BBF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556792"/>
            <a:ext cx="7704856" cy="4857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32616633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Main Building Blocks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7F7D1-9DEB-4935-861C-674448E8A217}" type="datetime1">
              <a:rPr lang="de-DE" smtClean="0"/>
              <a:pPr/>
              <a:t>29.10.2013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Subsidies and Transnational Value Chains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6F583-945D-4AB1-9464-64D6D4638BBF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7" name="Abgerundetes Rechteck 6"/>
          <p:cNvSpPr/>
          <p:nvPr/>
        </p:nvSpPr>
        <p:spPr>
          <a:xfrm>
            <a:off x="3419872" y="2276872"/>
            <a:ext cx="2376264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solidFill>
                  <a:schemeClr val="tx1"/>
                </a:solidFill>
              </a:rPr>
              <a:t>Global Public Goods</a:t>
            </a:r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1043608" y="4437112"/>
            <a:ext cx="2592288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Green National Accounts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5508104" y="4437112"/>
            <a:ext cx="2592288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Transnational Value Chains</a:t>
            </a:r>
            <a:endParaRPr lang="en-US" sz="2800" b="1" dirty="0">
              <a:solidFill>
                <a:schemeClr val="tx1"/>
              </a:solidFill>
            </a:endParaRPr>
          </a:p>
        </p:txBody>
      </p:sp>
      <p:cxnSp>
        <p:nvCxnSpPr>
          <p:cNvPr id="11" name="Gerade Verbindung mit Pfeil 10"/>
          <p:cNvCxnSpPr>
            <a:stCxn id="8" idx="3"/>
            <a:endCxn id="9" idx="1"/>
          </p:cNvCxnSpPr>
          <p:nvPr/>
        </p:nvCxnSpPr>
        <p:spPr>
          <a:xfrm>
            <a:off x="3635896" y="4941168"/>
            <a:ext cx="1872208" cy="0"/>
          </a:xfrm>
          <a:prstGeom prst="straightConnector1">
            <a:avLst/>
          </a:prstGeom>
          <a:ln w="38100">
            <a:solidFill>
              <a:srgbClr val="00206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winkelte Verbindung 12"/>
          <p:cNvCxnSpPr>
            <a:stCxn id="7" idx="1"/>
            <a:endCxn id="8" idx="0"/>
          </p:cNvCxnSpPr>
          <p:nvPr/>
        </p:nvCxnSpPr>
        <p:spPr>
          <a:xfrm rot="10800000" flipV="1">
            <a:off x="2339752" y="2780928"/>
            <a:ext cx="1080120" cy="1656184"/>
          </a:xfrm>
          <a:prstGeom prst="bentConnector2">
            <a:avLst/>
          </a:prstGeom>
          <a:ln w="38100">
            <a:solidFill>
              <a:srgbClr val="00206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winkelte Verbindung 12"/>
          <p:cNvCxnSpPr>
            <a:stCxn id="7" idx="3"/>
            <a:endCxn id="9" idx="0"/>
          </p:cNvCxnSpPr>
          <p:nvPr/>
        </p:nvCxnSpPr>
        <p:spPr>
          <a:xfrm>
            <a:off x="5796136" y="2780928"/>
            <a:ext cx="1008112" cy="1656184"/>
          </a:xfrm>
          <a:prstGeom prst="bentConnector2">
            <a:avLst/>
          </a:prstGeom>
          <a:ln w="38100">
            <a:solidFill>
              <a:srgbClr val="00206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53656046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Main Building Blocks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Global Public Goods </a:t>
            </a:r>
            <a:r>
              <a:rPr lang="en-US" i="1" dirty="0" smtClean="0"/>
              <a:t>(Karlsson-Vinkhuyzen et al., 2013)</a:t>
            </a:r>
          </a:p>
          <a:p>
            <a:r>
              <a:rPr lang="en-US" dirty="0" smtClean="0"/>
              <a:t>Green National Accounts </a:t>
            </a:r>
            <a:r>
              <a:rPr lang="en-US" i="1" dirty="0" smtClean="0"/>
              <a:t>(Stiglitz et al., 2009)</a:t>
            </a:r>
          </a:p>
          <a:p>
            <a:pPr lvl="1"/>
            <a:r>
              <a:rPr lang="en-US" dirty="0" smtClean="0"/>
              <a:t>EU initiative “Beyond GDP”</a:t>
            </a:r>
          </a:p>
          <a:p>
            <a:pPr lvl="1"/>
            <a:r>
              <a:rPr lang="en-US" dirty="0" smtClean="0"/>
              <a:t>Pilot projects for Green GDP in China and elsewhere</a:t>
            </a:r>
          </a:p>
          <a:p>
            <a:r>
              <a:rPr lang="en-US" dirty="0" smtClean="0"/>
              <a:t>Made in the World </a:t>
            </a:r>
            <a:r>
              <a:rPr lang="en-US" i="1" dirty="0" smtClean="0"/>
              <a:t>(Maurer, 2011)</a:t>
            </a:r>
          </a:p>
          <a:p>
            <a:pPr lvl="1"/>
            <a:r>
              <a:rPr lang="en-US" dirty="0" smtClean="0"/>
              <a:t>WTO initiative to recognize the importance of transnational value chains in international trade 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740D1-C267-4B42-9478-88A49C8FB5EC}" type="datetime1">
              <a:rPr lang="de-DE" smtClean="0"/>
              <a:pPr/>
              <a:t>29.10.2013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Subsidies and Transnational Value Chains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6F583-945D-4AB1-9464-64D6D4638BB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1188552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Implementation: </a:t>
            </a:r>
            <a:br>
              <a:rPr lang="en-US" dirty="0" smtClean="0"/>
            </a:br>
            <a:r>
              <a:rPr lang="en-US" dirty="0" smtClean="0"/>
              <a:t>Intergovernmental Benchmark Circle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r>
              <a:rPr lang="en-US" dirty="0" smtClean="0"/>
              <a:t>Needed: an </a:t>
            </a:r>
            <a:r>
              <a:rPr lang="en-US" b="1" dirty="0" smtClean="0"/>
              <a:t>institutionalized mechanism </a:t>
            </a:r>
            <a:r>
              <a:rPr lang="en-US" dirty="0" smtClean="0"/>
              <a:t>for coordinating national clean energy support policies on a supranational level</a:t>
            </a:r>
          </a:p>
          <a:p>
            <a:r>
              <a:rPr lang="en-US" b="1" dirty="0" smtClean="0"/>
              <a:t>Intergovernmental Benchmark Circle </a:t>
            </a:r>
            <a:r>
              <a:rPr lang="en-US" i="1" dirty="0" smtClean="0"/>
              <a:t>(</a:t>
            </a:r>
            <a:r>
              <a:rPr lang="en-US" i="1" dirty="0" err="1" smtClean="0"/>
              <a:t>Yaeger</a:t>
            </a:r>
            <a:r>
              <a:rPr lang="en-US" i="1" dirty="0" smtClean="0"/>
              <a:t>, 2006)</a:t>
            </a:r>
          </a:p>
          <a:p>
            <a:pPr lvl="1"/>
            <a:r>
              <a:rPr lang="en-US" dirty="0" smtClean="0"/>
              <a:t>This would bring the energy technology sector to the same level as, e.g., the financial sector</a:t>
            </a:r>
          </a:p>
          <a:p>
            <a:pPr lvl="2"/>
            <a:r>
              <a:rPr lang="en-US" dirty="0" smtClean="0"/>
              <a:t>Long history of international coordination of banking regulation and financial sector regulation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F3F00-ED4E-4019-B195-59D1DB511D69}" type="datetime1">
              <a:rPr lang="de-DE" smtClean="0"/>
              <a:pPr/>
              <a:t>29.10.2013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Subsidies and Transnational Value Chains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6F583-945D-4AB1-9464-64D6D4638BB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3096727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592</Words>
  <Application>Microsoft Office PowerPoint</Application>
  <PresentationFormat>Bildschirmpräsentation (4:3)</PresentationFormat>
  <Paragraphs>99</Paragraphs>
  <Slides>12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3" baseType="lpstr">
      <vt:lpstr>Larissa-Design</vt:lpstr>
      <vt:lpstr> Subsidies and Transnational Value Chains  in Photovoltaic Industries </vt:lpstr>
      <vt:lpstr>Outline</vt:lpstr>
      <vt:lpstr>EU-China Solar Technology Trade Dispute</vt:lpstr>
      <vt:lpstr>What's Wrong with World Trade Rules?</vt:lpstr>
      <vt:lpstr>Needed: International Coordination of Clean Energy Subsidies </vt:lpstr>
      <vt:lpstr>A Back-of-the-Envelope Sketch of the Argument</vt:lpstr>
      <vt:lpstr>The Main Building Blocks</vt:lpstr>
      <vt:lpstr>The Main Building Blocks</vt:lpstr>
      <vt:lpstr>Implementation:  Intergovernmental Benchmark Circle</vt:lpstr>
      <vt:lpstr>Selected Results</vt:lpstr>
      <vt:lpstr>Thank you for your attention!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Clean Technology and Trade Conflicts</dc:title>
  <dc:creator>Martin Klein, Claudia Meier</dc:creator>
  <cp:lastModifiedBy>Valued Acer Customer</cp:lastModifiedBy>
  <cp:revision>322</cp:revision>
  <cp:lastPrinted>2012-07-12T04:14:48Z</cp:lastPrinted>
  <dcterms:created xsi:type="dcterms:W3CDTF">2012-06-15T10:36:52Z</dcterms:created>
  <dcterms:modified xsi:type="dcterms:W3CDTF">2013-10-29T09:12:37Z</dcterms:modified>
</cp:coreProperties>
</file>